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Oswald" pitchFamily="2" charset="77"/>
      <p:regular r:id="rId7"/>
      <p:bold r:id="rId8"/>
    </p:embeddedFont>
    <p:embeddedFont>
      <p:font typeface="Oswald Light" panose="020F0302020204030204" pitchFamily="34" charset="0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C84E0A-1D04-E347-8741-BF20AA6712FF}" v="10" dt="2025-04-06T15:13:33.9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58"/>
  </p:normalViewPr>
  <p:slideViewPr>
    <p:cSldViewPr snapToGrid="0">
      <p:cViewPr varScale="1">
        <p:scale>
          <a:sx n="129" d="100"/>
          <a:sy n="129" d="100"/>
        </p:scale>
        <p:origin x="200" y="6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晟恺 陶" userId="1f4c2006d84d85d6" providerId="LiveId" clId="{7BC84E0A-1D04-E347-8741-BF20AA6712FF}"/>
    <pc:docChg chg="undo custSel modSld">
      <pc:chgData name="晟恺 陶" userId="1f4c2006d84d85d6" providerId="LiveId" clId="{7BC84E0A-1D04-E347-8741-BF20AA6712FF}" dt="2025-04-06T15:15:15.062" v="38" actId="14430"/>
      <pc:docMkLst>
        <pc:docMk/>
      </pc:docMkLst>
      <pc:sldChg chg="delSp modSp mod delAnim modAnim">
        <pc:chgData name="晟恺 陶" userId="1f4c2006d84d85d6" providerId="LiveId" clId="{7BC84E0A-1D04-E347-8741-BF20AA6712FF}" dt="2025-04-06T15:15:15.062" v="38" actId="14430"/>
        <pc:sldMkLst>
          <pc:docMk/>
          <pc:sldMk cId="0" sldId="257"/>
        </pc:sldMkLst>
        <pc:spChg chg="mod ord modVis">
          <ac:chgData name="晟恺 陶" userId="1f4c2006d84d85d6" providerId="LiveId" clId="{7BC84E0A-1D04-E347-8741-BF20AA6712FF}" dt="2025-04-06T15:15:11.845" v="35" actId="14430"/>
          <ac:spMkLst>
            <pc:docMk/>
            <pc:sldMk cId="0" sldId="257"/>
            <ac:spMk id="61" creationId="{00000000-0000-0000-0000-000000000000}"/>
          </ac:spMkLst>
        </pc:spChg>
        <pc:spChg chg="del mod topLvl">
          <ac:chgData name="晟恺 陶" userId="1f4c2006d84d85d6" providerId="LiveId" clId="{7BC84E0A-1D04-E347-8741-BF20AA6712FF}" dt="2025-04-06T15:12:14.044" v="26" actId="478"/>
          <ac:spMkLst>
            <pc:docMk/>
            <pc:sldMk cId="0" sldId="257"/>
            <ac:spMk id="66" creationId="{00000000-0000-0000-0000-000000000000}"/>
          </ac:spMkLst>
        </pc:spChg>
        <pc:spChg chg="mod modVis">
          <ac:chgData name="晟恺 陶" userId="1f4c2006d84d85d6" providerId="LiveId" clId="{7BC84E0A-1D04-E347-8741-BF20AA6712FF}" dt="2025-04-06T15:15:12.467" v="36" actId="14430"/>
          <ac:spMkLst>
            <pc:docMk/>
            <pc:sldMk cId="0" sldId="257"/>
            <ac:spMk id="70" creationId="{00000000-0000-0000-0000-000000000000}"/>
          </ac:spMkLst>
        </pc:spChg>
        <pc:grpChg chg="del mod modVis">
          <ac:chgData name="晟恺 陶" userId="1f4c2006d84d85d6" providerId="LiveId" clId="{7BC84E0A-1D04-E347-8741-BF20AA6712FF}" dt="2025-04-06T15:12:14.044" v="26" actId="478"/>
          <ac:grpSpMkLst>
            <pc:docMk/>
            <pc:sldMk cId="0" sldId="257"/>
            <ac:grpSpMk id="64" creationId="{00000000-0000-0000-0000-000000000000}"/>
          </ac:grpSpMkLst>
        </pc:grpChg>
        <pc:grpChg chg="mod modVis">
          <ac:chgData name="晟恺 陶" userId="1f4c2006d84d85d6" providerId="LiveId" clId="{7BC84E0A-1D04-E347-8741-BF20AA6712FF}" dt="2025-04-06T15:15:13.270" v="37" actId="14430"/>
          <ac:grpSpMkLst>
            <pc:docMk/>
            <pc:sldMk cId="0" sldId="257"/>
            <ac:grpSpMk id="67" creationId="{00000000-0000-0000-0000-000000000000}"/>
          </ac:grpSpMkLst>
        </pc:grpChg>
        <pc:picChg chg="mod ord modVis">
          <ac:chgData name="晟恺 陶" userId="1f4c2006d84d85d6" providerId="LiveId" clId="{7BC84E0A-1D04-E347-8741-BF20AA6712FF}" dt="2025-04-06T15:15:10.847" v="34" actId="14430"/>
          <ac:picMkLst>
            <pc:docMk/>
            <pc:sldMk cId="0" sldId="257"/>
            <ac:picMk id="60" creationId="{00000000-0000-0000-0000-000000000000}"/>
          </ac:picMkLst>
        </pc:picChg>
        <pc:picChg chg="mod modVis">
          <ac:chgData name="晟恺 陶" userId="1f4c2006d84d85d6" providerId="LiveId" clId="{7BC84E0A-1D04-E347-8741-BF20AA6712FF}" dt="2025-04-06T15:10:42.154" v="19" actId="33935"/>
          <ac:picMkLst>
            <pc:docMk/>
            <pc:sldMk cId="0" sldId="257"/>
            <ac:picMk id="62" creationId="{00000000-0000-0000-0000-000000000000}"/>
          </ac:picMkLst>
        </pc:picChg>
        <pc:picChg chg="mod topLvl modVis">
          <ac:chgData name="晟恺 陶" userId="1f4c2006d84d85d6" providerId="LiveId" clId="{7BC84E0A-1D04-E347-8741-BF20AA6712FF}" dt="2025-04-06T15:15:15.062" v="38" actId="14430"/>
          <ac:picMkLst>
            <pc:docMk/>
            <pc:sldMk cId="0" sldId="257"/>
            <ac:picMk id="65" creationId="{00000000-0000-0000-0000-000000000000}"/>
          </ac:picMkLst>
        </pc:picChg>
        <pc:cxnChg chg="mod modVis">
          <ac:chgData name="晟恺 陶" userId="1f4c2006d84d85d6" providerId="LiveId" clId="{7BC84E0A-1D04-E347-8741-BF20AA6712FF}" dt="2025-04-06T15:10:42.154" v="19" actId="33935"/>
          <ac:cxnSpMkLst>
            <pc:docMk/>
            <pc:sldMk cId="0" sldId="257"/>
            <ac:cxnSpMk id="63" creationId="{00000000-0000-0000-0000-000000000000}"/>
          </ac:cxnSpMkLst>
        </pc:cxnChg>
        <pc:cxnChg chg="mod">
          <ac:chgData name="晟恺 陶" userId="1f4c2006d84d85d6" providerId="LiveId" clId="{7BC84E0A-1D04-E347-8741-BF20AA6712FF}" dt="2025-04-06T15:12:21.016" v="27" actId="14100"/>
          <ac:cxnSpMkLst>
            <pc:docMk/>
            <pc:sldMk cId="0" sldId="257"/>
            <ac:cxnSpMk id="69" creationId="{00000000-0000-0000-0000-000000000000}"/>
          </ac:cxnSpMkLst>
        </pc:cxnChg>
      </pc:sldChg>
      <pc:sldChg chg="delSp modSp mod">
        <pc:chgData name="晟恺 陶" userId="1f4c2006d84d85d6" providerId="LiveId" clId="{7BC84E0A-1D04-E347-8741-BF20AA6712FF}" dt="2025-04-06T15:14:44.286" v="33" actId="165"/>
        <pc:sldMkLst>
          <pc:docMk/>
          <pc:sldMk cId="0" sldId="259"/>
        </pc:sldMkLst>
        <pc:spChg chg="topLvl">
          <ac:chgData name="晟恺 陶" userId="1f4c2006d84d85d6" providerId="LiveId" clId="{7BC84E0A-1D04-E347-8741-BF20AA6712FF}" dt="2025-04-06T15:14:44.286" v="33" actId="165"/>
          <ac:spMkLst>
            <pc:docMk/>
            <pc:sldMk cId="0" sldId="259"/>
            <ac:spMk id="100" creationId="{00000000-0000-0000-0000-000000000000}"/>
          </ac:spMkLst>
        </pc:spChg>
        <pc:spChg chg="topLvl">
          <ac:chgData name="晟恺 陶" userId="1f4c2006d84d85d6" providerId="LiveId" clId="{7BC84E0A-1D04-E347-8741-BF20AA6712FF}" dt="2025-04-06T15:14:44.286" v="33" actId="165"/>
          <ac:spMkLst>
            <pc:docMk/>
            <pc:sldMk cId="0" sldId="259"/>
            <ac:spMk id="101" creationId="{00000000-0000-0000-0000-000000000000}"/>
          </ac:spMkLst>
        </pc:spChg>
        <pc:spChg chg="mod topLvl">
          <ac:chgData name="晟恺 陶" userId="1f4c2006d84d85d6" providerId="LiveId" clId="{7BC84E0A-1D04-E347-8741-BF20AA6712FF}" dt="2025-04-06T15:14:44.286" v="33" actId="165"/>
          <ac:spMkLst>
            <pc:docMk/>
            <pc:sldMk cId="0" sldId="259"/>
            <ac:spMk id="102" creationId="{00000000-0000-0000-0000-000000000000}"/>
          </ac:spMkLst>
        </pc:spChg>
        <pc:spChg chg="topLvl">
          <ac:chgData name="晟恺 陶" userId="1f4c2006d84d85d6" providerId="LiveId" clId="{7BC84E0A-1D04-E347-8741-BF20AA6712FF}" dt="2025-04-06T15:14:44.286" v="33" actId="165"/>
          <ac:spMkLst>
            <pc:docMk/>
            <pc:sldMk cId="0" sldId="259"/>
            <ac:spMk id="103" creationId="{00000000-0000-0000-0000-000000000000}"/>
          </ac:spMkLst>
        </pc:spChg>
        <pc:spChg chg="topLvl">
          <ac:chgData name="晟恺 陶" userId="1f4c2006d84d85d6" providerId="LiveId" clId="{7BC84E0A-1D04-E347-8741-BF20AA6712FF}" dt="2025-04-06T15:14:44.286" v="33" actId="165"/>
          <ac:spMkLst>
            <pc:docMk/>
            <pc:sldMk cId="0" sldId="259"/>
            <ac:spMk id="104" creationId="{00000000-0000-0000-0000-000000000000}"/>
          </ac:spMkLst>
        </pc:spChg>
        <pc:spChg chg="topLvl">
          <ac:chgData name="晟恺 陶" userId="1f4c2006d84d85d6" providerId="LiveId" clId="{7BC84E0A-1D04-E347-8741-BF20AA6712FF}" dt="2025-04-06T15:14:44.286" v="33" actId="165"/>
          <ac:spMkLst>
            <pc:docMk/>
            <pc:sldMk cId="0" sldId="259"/>
            <ac:spMk id="105" creationId="{00000000-0000-0000-0000-000000000000}"/>
          </ac:spMkLst>
        </pc:spChg>
        <pc:spChg chg="topLvl">
          <ac:chgData name="晟恺 陶" userId="1f4c2006d84d85d6" providerId="LiveId" clId="{7BC84E0A-1D04-E347-8741-BF20AA6712FF}" dt="2025-04-06T15:14:44.286" v="33" actId="165"/>
          <ac:spMkLst>
            <pc:docMk/>
            <pc:sldMk cId="0" sldId="259"/>
            <ac:spMk id="106" creationId="{00000000-0000-0000-0000-000000000000}"/>
          </ac:spMkLst>
        </pc:spChg>
        <pc:spChg chg="topLvl">
          <ac:chgData name="晟恺 陶" userId="1f4c2006d84d85d6" providerId="LiveId" clId="{7BC84E0A-1D04-E347-8741-BF20AA6712FF}" dt="2025-04-06T15:14:44.286" v="33" actId="165"/>
          <ac:spMkLst>
            <pc:docMk/>
            <pc:sldMk cId="0" sldId="259"/>
            <ac:spMk id="107" creationId="{00000000-0000-0000-0000-000000000000}"/>
          </ac:spMkLst>
        </pc:spChg>
        <pc:grpChg chg="del">
          <ac:chgData name="晟恺 陶" userId="1f4c2006d84d85d6" providerId="LiveId" clId="{7BC84E0A-1D04-E347-8741-BF20AA6712FF}" dt="2025-04-06T15:14:44.286" v="33" actId="165"/>
          <ac:grpSpMkLst>
            <pc:docMk/>
            <pc:sldMk cId="0" sldId="259"/>
            <ac:grpSpMk id="98" creationId="{00000000-0000-0000-0000-000000000000}"/>
          </ac:grpSpMkLst>
        </pc:grpChg>
        <pc:picChg chg="topLvl">
          <ac:chgData name="晟恺 陶" userId="1f4c2006d84d85d6" providerId="LiveId" clId="{7BC84E0A-1D04-E347-8741-BF20AA6712FF}" dt="2025-04-06T15:14:44.286" v="33" actId="165"/>
          <ac:picMkLst>
            <pc:docMk/>
            <pc:sldMk cId="0" sldId="259"/>
            <ac:picMk id="99" creationId="{00000000-0000-0000-0000-000000000000}"/>
          </ac:picMkLst>
        </pc:picChg>
      </pc:sldChg>
    </pc:docChg>
  </pc:docChgLst>
</pc:chgInfo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b="1">
                <a:solidFill>
                  <a:schemeClr val="dk1"/>
                </a:solidFill>
              </a:rPr>
              <a:t>"Where to Work: Predicting Office Location Decisions in Tech, Law, and Finance"</a:t>
            </a:r>
            <a:br>
              <a:rPr lang="en" b="1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b="1">
                <a:solidFill>
                  <a:schemeClr val="dk1"/>
                </a:solidFill>
              </a:rPr>
              <a:t>"Smart Space: A Data-Driven Guide to Leasing Decisions Across Industries"</a:t>
            </a:r>
            <a:br>
              <a:rPr lang="en" b="1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b="1">
                <a:solidFill>
                  <a:schemeClr val="dk1"/>
                </a:solidFill>
              </a:rPr>
              <a:t>"Location, Location, Logic: Using Machine Learning to Guide Corporate Leasing"</a:t>
            </a:r>
            <a:br>
              <a:rPr lang="en" b="1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b="1">
                <a:solidFill>
                  <a:schemeClr val="dk1"/>
                </a:solidFill>
              </a:rPr>
              <a:t>"The Right Place to Grow: Sector-Based Insights on Office Site Selection"</a:t>
            </a:r>
            <a:br>
              <a:rPr lang="en" b="1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b="1">
                <a:solidFill>
                  <a:schemeClr val="dk1"/>
                </a:solidFill>
              </a:rPr>
              <a:t>"Office Intelligence: Predicting Ideal Locations for Tech, Finance, and Law Firms"</a:t>
            </a:r>
            <a:br>
              <a:rPr lang="en" b="1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b="1">
                <a:solidFill>
                  <a:schemeClr val="dk1"/>
                </a:solidFill>
              </a:rPr>
              <a:t>"Beyond Rent: What Really Drives Office Location Choices Across Sectors"</a:t>
            </a:r>
            <a:br>
              <a:rPr lang="en" b="1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b="1">
                <a:solidFill>
                  <a:schemeClr val="dk1"/>
                </a:solidFill>
              </a:rPr>
              <a:t>"Rooted in Data: Mapping the Future of Corporate Office Locations"</a:t>
            </a:r>
            <a:br>
              <a:rPr lang="en" b="1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b="1">
                <a:solidFill>
                  <a:schemeClr val="dk1"/>
                </a:solidFill>
              </a:rPr>
              <a:t>"Tailored by Sector, Powered by Data: A Leasing Location Model for the Modern Firm"</a:t>
            </a:r>
            <a:br>
              <a:rPr lang="en" b="1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490f4d37c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490f4d37c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490f4d37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490f4d37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Map &amp; transaction count versus time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488becc3a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488becc3a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170150" y="1037650"/>
            <a:ext cx="6803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“Where should I locate </a:t>
            </a:r>
            <a:endParaRPr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my new office?”</a:t>
            </a:r>
            <a:endParaRPr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43400" y="3639275"/>
            <a:ext cx="8257200" cy="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740" b="1">
                <a:latin typeface="Oswald"/>
                <a:ea typeface="Oswald"/>
                <a:cs typeface="Oswald"/>
                <a:sym typeface="Oswald"/>
              </a:rPr>
              <a:t>Team TLDR</a:t>
            </a:r>
            <a:endParaRPr sz="1740" b="1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740">
                <a:latin typeface="Oswald"/>
                <a:ea typeface="Oswald"/>
                <a:cs typeface="Oswald"/>
                <a:sym typeface="Oswald"/>
              </a:rPr>
              <a:t>Jason Deng, Sophia Shen, Kevin Tao, Lucy Wang, Thomas You</a:t>
            </a:r>
            <a:endParaRPr sz="174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ezgif.com-overlay (1)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00" y="0"/>
            <a:ext cx="9360361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4"/>
          <p:cNvCxnSpPr>
            <a:stCxn id="61" idx="2"/>
          </p:cNvCxnSpPr>
          <p:nvPr/>
        </p:nvCxnSpPr>
        <p:spPr>
          <a:xfrm rot="10800000">
            <a:off x="3962300" y="4552900"/>
            <a:ext cx="2840100" cy="192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65" name="Google Shape;65;p14" hidden="1" title="Screenshot 2025-04-06 at 08.10.0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00" y="58755"/>
            <a:ext cx="9498030" cy="51433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" name="Google Shape;67;p14" hidden="1"/>
          <p:cNvGrpSpPr/>
          <p:nvPr/>
        </p:nvGrpSpPr>
        <p:grpSpPr>
          <a:xfrm>
            <a:off x="3126075" y="699725"/>
            <a:ext cx="3676325" cy="4262024"/>
            <a:chOff x="3126075" y="699725"/>
            <a:chExt cx="3676325" cy="4262024"/>
          </a:xfrm>
        </p:grpSpPr>
        <p:pic>
          <p:nvPicPr>
            <p:cNvPr id="68" name="Google Shape;68;p14"/>
            <p:cNvPicPr preferRelativeResize="0"/>
            <p:nvPr/>
          </p:nvPicPr>
          <p:blipFill rotWithShape="1">
            <a:blip r:embed="rId5">
              <a:alphaModFix/>
            </a:blip>
            <a:srcRect t="2287" r="7706" b="24640"/>
            <a:stretch/>
          </p:blipFill>
          <p:spPr>
            <a:xfrm>
              <a:off x="3126075" y="699725"/>
              <a:ext cx="3346549" cy="4262024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cxnSp>
          <p:nvCxnSpPr>
            <p:cNvPr id="69" name="Google Shape;69;p14"/>
            <p:cNvCxnSpPr>
              <a:cxnSpLocks/>
              <a:stCxn id="61" idx="2"/>
            </p:cNvCxnSpPr>
            <p:nvPr/>
          </p:nvCxnSpPr>
          <p:spPr>
            <a:xfrm flipH="1" flipV="1">
              <a:off x="5915833" y="4263400"/>
              <a:ext cx="886567" cy="4818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61" name="Google Shape;61;p14" hidden="1"/>
          <p:cNvSpPr/>
          <p:nvPr/>
        </p:nvSpPr>
        <p:spPr>
          <a:xfrm>
            <a:off x="6802400" y="4479550"/>
            <a:ext cx="498600" cy="5313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4" hidden="1"/>
          <p:cNvSpPr txBox="1"/>
          <p:nvPr/>
        </p:nvSpPr>
        <p:spPr>
          <a:xfrm>
            <a:off x="3284987" y="699723"/>
            <a:ext cx="2959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Zoom-in for Southeast Miami</a:t>
            </a:r>
            <a:endParaRPr sz="16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0" name="Google Shape;60;p14" hidden="1" title="Screenshot 2025-04-06 at 11.05.06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0150" y="2588975"/>
            <a:ext cx="3821499" cy="25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 title="Screenshot 2025-04-06 at 07.59.3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0775" y="1988725"/>
            <a:ext cx="5793226" cy="315477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4298950" y="3370375"/>
            <a:ext cx="439500" cy="314100"/>
          </a:xfrm>
          <a:prstGeom prst="ellipse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78100" y="3705025"/>
            <a:ext cx="3095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Treemap of Transaction Counts by Industry and County</a:t>
            </a:r>
            <a:endParaRPr sz="18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125788" y="440460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Miami-Dade County is listed as the top 10 Counties in terms of their transaction counts in the Financial industry.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79" name="Google Shape;79;p15"/>
          <p:cNvCxnSpPr>
            <a:stCxn id="76" idx="3"/>
          </p:cNvCxnSpPr>
          <p:nvPr/>
        </p:nvCxnSpPr>
        <p:spPr>
          <a:xfrm flipH="1">
            <a:off x="2632913" y="3638476"/>
            <a:ext cx="1730400" cy="800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0" name="Google Shape;80;p15"/>
          <p:cNvSpPr txBox="1"/>
          <p:nvPr/>
        </p:nvSpPr>
        <p:spPr>
          <a:xfrm>
            <a:off x="5385249" y="116275"/>
            <a:ext cx="3095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Transaction Counts by Year and Industry in Miami-Dade County</a:t>
            </a:r>
            <a:endParaRPr sz="18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8704500" y="3409063"/>
            <a:ext cx="439500" cy="314100"/>
          </a:xfrm>
          <a:prstGeom prst="ellipse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15"/>
          <p:cNvCxnSpPr>
            <a:stCxn id="81" idx="2"/>
          </p:cNvCxnSpPr>
          <p:nvPr/>
        </p:nvCxnSpPr>
        <p:spPr>
          <a:xfrm flipH="1">
            <a:off x="3109200" y="3566113"/>
            <a:ext cx="5595300" cy="1016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83" name="Google Shape;83;p15"/>
          <p:cNvGrpSpPr/>
          <p:nvPr/>
        </p:nvGrpSpPr>
        <p:grpSpPr>
          <a:xfrm>
            <a:off x="2910925" y="275025"/>
            <a:ext cx="2343750" cy="1016700"/>
            <a:chOff x="2966050" y="232600"/>
            <a:chExt cx="2343750" cy="1016700"/>
          </a:xfrm>
        </p:grpSpPr>
        <p:sp>
          <p:nvSpPr>
            <p:cNvPr id="84" name="Google Shape;84;p15"/>
            <p:cNvSpPr txBox="1"/>
            <p:nvPr/>
          </p:nvSpPr>
          <p:spPr>
            <a:xfrm>
              <a:off x="3249700" y="232600"/>
              <a:ext cx="2060100" cy="101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</a:rPr>
                <a:t>Financial services</a:t>
              </a:r>
              <a:endParaRPr sz="1000">
                <a:solidFill>
                  <a:schemeClr val="dk2"/>
                </a:solidFill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</a:rPr>
                <a:t>Technology</a:t>
              </a:r>
              <a:endParaRPr sz="1000">
                <a:solidFill>
                  <a:schemeClr val="dk2"/>
                </a:solidFill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</a:rPr>
                <a:t>Legal</a:t>
              </a:r>
              <a:endParaRPr sz="1000">
                <a:solidFill>
                  <a:schemeClr val="dk2"/>
                </a:solidFill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</a:rPr>
                <a:t>Others</a:t>
              </a:r>
              <a:endParaRPr sz="1000">
                <a:solidFill>
                  <a:schemeClr val="dk2"/>
                </a:solidFill>
              </a:endParaRPr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2969575" y="343350"/>
              <a:ext cx="305100" cy="110700"/>
            </a:xfrm>
            <a:prstGeom prst="rect">
              <a:avLst/>
            </a:prstGeom>
            <a:solidFill>
              <a:srgbClr val="02735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2966050" y="571675"/>
              <a:ext cx="305100" cy="110700"/>
            </a:xfrm>
            <a:prstGeom prst="rect">
              <a:avLst/>
            </a:prstGeom>
            <a:solidFill>
              <a:srgbClr val="41AEF2"/>
            </a:solidFill>
            <a:ln w="9525" cap="flat" cmpd="sng">
              <a:solidFill>
                <a:srgbClr val="41AE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2966050" y="800000"/>
              <a:ext cx="305100" cy="110700"/>
            </a:xfrm>
            <a:prstGeom prst="rect">
              <a:avLst/>
            </a:prstGeom>
            <a:solidFill>
              <a:srgbClr val="D94033"/>
            </a:solidFill>
            <a:ln w="9525" cap="flat" cmpd="sng">
              <a:solidFill>
                <a:srgbClr val="D940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2969575" y="1028325"/>
              <a:ext cx="305100" cy="110700"/>
            </a:xfrm>
            <a:prstGeom prst="rect">
              <a:avLst/>
            </a:prstGeom>
            <a:solidFill>
              <a:srgbClr val="E2E2E2"/>
            </a:solidFill>
            <a:ln w="9525" cap="flat" cmpd="sng">
              <a:solidFill>
                <a:srgbClr val="E2E2E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15"/>
          <p:cNvSpPr txBox="1"/>
          <p:nvPr/>
        </p:nvSpPr>
        <p:spPr>
          <a:xfrm>
            <a:off x="4964500" y="855175"/>
            <a:ext cx="3936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Rapid growth in Financial Services and Legal sectors transaction counts, alongside a steady increasing trend in the Technology field.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0" name="Google Shape;90;p15" title="Screenshot 2025-04-06 at 10.39.45.png"/>
          <p:cNvPicPr preferRelativeResize="0"/>
          <p:nvPr/>
        </p:nvPicPr>
        <p:blipFill rotWithShape="1">
          <a:blip r:embed="rId4">
            <a:alphaModFix/>
          </a:blip>
          <a:srcRect l="-3370" t="1500" r="3369" b="-1499"/>
          <a:stretch/>
        </p:blipFill>
        <p:spPr>
          <a:xfrm>
            <a:off x="154300" y="275025"/>
            <a:ext cx="2266247" cy="34094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/>
        </p:nvSpPr>
        <p:spPr>
          <a:xfrm>
            <a:off x="381875" y="200750"/>
            <a:ext cx="1548900" cy="26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Transaction Counts</a:t>
            </a:r>
            <a:endParaRPr sz="1000">
              <a:solidFill>
                <a:schemeClr val="dk2"/>
              </a:solidFill>
            </a:endParaRPr>
          </a:p>
        </p:txBody>
      </p:sp>
      <p:cxnSp>
        <p:nvCxnSpPr>
          <p:cNvPr id="92" name="Google Shape;92;p15"/>
          <p:cNvCxnSpPr/>
          <p:nvPr/>
        </p:nvCxnSpPr>
        <p:spPr>
          <a:xfrm flipH="1">
            <a:off x="2632900" y="1347200"/>
            <a:ext cx="2331600" cy="417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6" title="3001743903281_.pic_h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06875"/>
            <a:ext cx="9144003" cy="560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 title="Screenshot 2025-04-06 at 01.37.58.png"/>
          <p:cNvPicPr preferRelativeResize="0"/>
          <p:nvPr/>
        </p:nvPicPr>
        <p:blipFill rotWithShape="1">
          <a:blip r:embed="rId4">
            <a:alphaModFix/>
          </a:blip>
          <a:srcRect r="13621" b="26421"/>
          <a:stretch/>
        </p:blipFill>
        <p:spPr>
          <a:xfrm>
            <a:off x="4805375" y="274450"/>
            <a:ext cx="4338625" cy="384542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/>
          <p:nvPr/>
        </p:nvSpPr>
        <p:spPr>
          <a:xfrm>
            <a:off x="6480877" y="274454"/>
            <a:ext cx="1873509" cy="548358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rPr>
              <a:t>Transaction Type: New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5958521" y="1950469"/>
            <a:ext cx="1392185" cy="548358"/>
          </a:xfrm>
          <a:prstGeom prst="rect">
            <a:avLst/>
          </a:prstGeom>
          <a:solidFill>
            <a:srgbClr val="F9D3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Industry Type:</a:t>
            </a:r>
            <a:br>
              <a:rPr lang="en" sz="16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en" sz="16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Tech</a:t>
            </a:r>
            <a:endParaRPr sz="16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7658235" y="1950469"/>
            <a:ext cx="1392185" cy="548358"/>
          </a:xfrm>
          <a:prstGeom prst="rect">
            <a:avLst/>
          </a:prstGeom>
          <a:solidFill>
            <a:srgbClr val="EE7DA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rPr>
              <a:t>Industry Type:</a:t>
            </a:r>
            <a:br>
              <a:rPr lang="en" sz="1600" dirty="0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rPr>
            </a:br>
            <a:r>
              <a:rPr lang="en" sz="1600" dirty="0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rPr>
              <a:t>Non-Tech</a:t>
            </a:r>
            <a:endParaRPr sz="1600" dirty="0">
              <a:solidFill>
                <a:schemeClr val="dk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5088725" y="3550299"/>
            <a:ext cx="1392185" cy="613049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rPr>
              <a:t>Rent: </a:t>
            </a:r>
            <a:endParaRPr sz="1800">
              <a:solidFill>
                <a:schemeClr val="dk1"/>
              </a:solidFill>
              <a:latin typeface="Oswald Light"/>
              <a:ea typeface="Oswald Light"/>
              <a:cs typeface="Oswald Light"/>
              <a:sym typeface="Oswal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rPr>
              <a:t>≥ $33/h</a:t>
            </a:r>
            <a:endParaRPr sz="1800">
              <a:solidFill>
                <a:schemeClr val="dk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5277934" y="1000213"/>
            <a:ext cx="17406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Decision Tree Demo Example</a:t>
            </a:r>
            <a:endParaRPr sz="18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6642685" y="4159713"/>
            <a:ext cx="97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Charlotte</a:t>
            </a:r>
            <a:endParaRPr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6" name="Google Shape;106;p16"/>
          <p:cNvSpPr/>
          <p:nvPr/>
        </p:nvSpPr>
        <p:spPr>
          <a:xfrm>
            <a:off x="7874375" y="3550425"/>
            <a:ext cx="1269600" cy="613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/>
              <a:t>…</a:t>
            </a:r>
            <a:endParaRPr sz="1900" b="1"/>
          </a:p>
        </p:txBody>
      </p:sp>
      <p:sp>
        <p:nvSpPr>
          <p:cNvPr id="107" name="Google Shape;107;p16"/>
          <p:cNvSpPr/>
          <p:nvPr/>
        </p:nvSpPr>
        <p:spPr>
          <a:xfrm>
            <a:off x="6489512" y="3550301"/>
            <a:ext cx="1392185" cy="613049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Rent: </a:t>
            </a:r>
            <a:endParaRPr sz="17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&lt; $33/h</a:t>
            </a:r>
            <a:endParaRPr sz="17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8" name="Google Shape;108;p16" title="Screenshot 2025-04-06 at 07.52.53.png"/>
          <p:cNvPicPr preferRelativeResize="0"/>
          <p:nvPr/>
        </p:nvPicPr>
        <p:blipFill rotWithShape="1">
          <a:blip r:embed="rId5">
            <a:alphaModFix/>
          </a:blip>
          <a:srcRect t="10249"/>
          <a:stretch/>
        </p:blipFill>
        <p:spPr>
          <a:xfrm>
            <a:off x="2351800" y="1860400"/>
            <a:ext cx="3120024" cy="165998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85576" y="599875"/>
            <a:ext cx="4246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Top Features Related to Leasing Options</a:t>
            </a:r>
            <a:endParaRPr sz="18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3847675" y="4191075"/>
            <a:ext cx="21015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Accuracy score: 0.925</a:t>
            </a:r>
            <a:endParaRPr sz="16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305525" y="1061575"/>
            <a:ext cx="3801900" cy="3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Top 10 Factors: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Overall rent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Rentable Building Area (square feet)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Leased Square Feet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Industry Sector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Available Space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Leasing Activity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Month Lease Signed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Availability Proportion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Transaction Type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Space Type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Year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Quarter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en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Building Quality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306</Words>
  <Application>Microsoft Macintosh PowerPoint</Application>
  <PresentationFormat>On-screen Show (16:9)</PresentationFormat>
  <Paragraphs>49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Oswald</vt:lpstr>
      <vt:lpstr>Arial</vt:lpstr>
      <vt:lpstr>Oswald Light</vt:lpstr>
      <vt:lpstr>Simple Light</vt:lpstr>
      <vt:lpstr>“Where should I locate  my new office?”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晟恺 陶</cp:lastModifiedBy>
  <cp:revision>1</cp:revision>
  <dcterms:modified xsi:type="dcterms:W3CDTF">2025-04-06T15:15:20Z</dcterms:modified>
</cp:coreProperties>
</file>